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5" r:id="rId4"/>
    <p:sldId id="258" r:id="rId5"/>
    <p:sldId id="260" r:id="rId6"/>
    <p:sldId id="261" r:id="rId7"/>
    <p:sldId id="262" r:id="rId8"/>
    <p:sldId id="263" r:id="rId9"/>
    <p:sldId id="264" r:id="rId10"/>
    <p:sldId id="273" r:id="rId11"/>
    <p:sldId id="274" r:id="rId12"/>
    <p:sldId id="265" r:id="rId13"/>
    <p:sldId id="266" r:id="rId14"/>
    <p:sldId id="267" r:id="rId15"/>
    <p:sldId id="268" r:id="rId16"/>
    <p:sldId id="269" r:id="rId17"/>
    <p:sldId id="286" r:id="rId18"/>
    <p:sldId id="287" r:id="rId19"/>
    <p:sldId id="288" r:id="rId20"/>
    <p:sldId id="289" r:id="rId21"/>
    <p:sldId id="290" r:id="rId22"/>
    <p:sldId id="270" r:id="rId23"/>
    <p:sldId id="291" r:id="rId24"/>
    <p:sldId id="292" r:id="rId25"/>
    <p:sldId id="293" r:id="rId26"/>
    <p:sldId id="294" r:id="rId27"/>
    <p:sldId id="295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96" r:id="rId36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avni poveznik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Naslov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25" name="Podnaslov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r-HR" smtClean="0"/>
              <a:t>Uredite stil podnaslova matrice</a:t>
            </a:r>
            <a:endParaRPr kumimoji="0" lang="en-US"/>
          </a:p>
        </p:txBody>
      </p:sp>
      <p:sp>
        <p:nvSpPr>
          <p:cNvPr id="31" name="Rezervirano mjesto datuma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E273D95D-3038-45EF-8976-7D4056B9BAED}" type="datetimeFigureOut">
              <a:rPr lang="hr-HR" smtClean="0"/>
              <a:t>20.10.2016</a:t>
            </a:fld>
            <a:endParaRPr lang="hr-HR"/>
          </a:p>
        </p:txBody>
      </p:sp>
      <p:sp>
        <p:nvSpPr>
          <p:cNvPr id="18" name="Rezervirano mjesto podnožja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29" name="Rezervirano mjesto broja slajda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DD0B9146-D682-4B5F-9971-4D8DE446DF98}" type="slidenum">
              <a:rPr lang="hr-HR" smtClean="0"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73D95D-3038-45EF-8976-7D4056B9BAED}" type="datetimeFigureOut">
              <a:rPr lang="hr-HR" smtClean="0"/>
              <a:t>20.10.2016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D0B9146-D682-4B5F-9971-4D8DE446DF9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E273D95D-3038-45EF-8976-7D4056B9BAED}" type="datetimeFigureOut">
              <a:rPr lang="hr-HR" smtClean="0"/>
              <a:t>20.10.2016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D0B9146-D682-4B5F-9971-4D8DE446DF9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73D95D-3038-45EF-8976-7D4056B9BAED}" type="datetimeFigureOut">
              <a:rPr lang="hr-HR" smtClean="0"/>
              <a:t>20.10.2016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D0B9146-D682-4B5F-9971-4D8DE446DF9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273D95D-3038-45EF-8976-7D4056B9BAED}" type="datetimeFigureOut">
              <a:rPr lang="hr-HR" smtClean="0"/>
              <a:t>20.10.2016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DD0B9146-D682-4B5F-9971-4D8DE446DF98}" type="slidenum">
              <a:rPr lang="hr-HR" smtClean="0"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73D95D-3038-45EF-8976-7D4056B9BAED}" type="datetimeFigureOut">
              <a:rPr lang="hr-HR" smtClean="0"/>
              <a:t>20.10.2016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D0B9146-D682-4B5F-9971-4D8DE446DF9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73D95D-3038-45EF-8976-7D4056B9BAED}" type="datetimeFigureOut">
              <a:rPr lang="hr-HR" smtClean="0"/>
              <a:t>20.10.2016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D0B9146-D682-4B5F-9971-4D8DE446DF9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73D95D-3038-45EF-8976-7D4056B9BAED}" type="datetimeFigureOut">
              <a:rPr lang="hr-HR" smtClean="0"/>
              <a:t>20.10.2016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D0B9146-D682-4B5F-9971-4D8DE446DF9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273D95D-3038-45EF-8976-7D4056B9BAED}" type="datetimeFigureOut">
              <a:rPr lang="hr-HR" smtClean="0"/>
              <a:t>20.10.2016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D0B9146-D682-4B5F-9971-4D8DE446DF9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73D95D-3038-45EF-8976-7D4056B9BAED}" type="datetimeFigureOut">
              <a:rPr lang="hr-HR" smtClean="0"/>
              <a:t>20.10.2016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D0B9146-D682-4B5F-9971-4D8DE446DF9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avokutnik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hr-HR" smtClean="0"/>
              <a:t>Uredite stil naslova matrice</a:t>
            </a:r>
            <a:endParaRPr kumimoji="0" lang="en-US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73D95D-3038-45EF-8976-7D4056B9BAED}" type="datetimeFigureOut">
              <a:rPr lang="hr-HR" smtClean="0"/>
              <a:t>20.10.2016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D0B9146-D682-4B5F-9971-4D8DE446DF98}" type="slidenum">
              <a:rPr lang="hr-HR" smtClean="0"/>
              <a:t>‹#›</a:t>
            </a:fld>
            <a:endParaRPr lang="hr-HR"/>
          </a:p>
        </p:txBody>
      </p:sp>
      <p:sp>
        <p:nvSpPr>
          <p:cNvPr id="10" name="Rezervirano mjesto slike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hr-HR" smtClean="0"/>
              <a:t>Kliknite ikonu da biste dodali  sliku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utnik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Rezervirano mjesto naslova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1" name="Rezervirano mjesto teksta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27" name="Rezervirano mjesto datuma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E273D95D-3038-45EF-8976-7D4056B9BAED}" type="datetimeFigureOut">
              <a:rPr lang="hr-HR" smtClean="0"/>
              <a:t>20.10.2016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16" name="Rezervirano mjesto broja slajda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DD0B9146-D682-4B5F-9971-4D8DE446DF98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FUIhoeblik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Izlet u Istru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170" name="Picture 2" descr="C:\Users\Nevenka\Desktop\izlet istra\rockwool slike\IMG_52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861048"/>
            <a:ext cx="4522363" cy="254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11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Karakteristike kamene vune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vi-VN" dirty="0"/>
              <a:t>Kamena vuna proizvodi se od kamena vulkanskog porijekla (dijabaz i dolomit) pa zato izolacijske ploče u svom sastavu imaju oko 98% </a:t>
            </a:r>
            <a:r>
              <a:rPr lang="vi-VN" dirty="0" smtClean="0"/>
              <a:t>kamena</a:t>
            </a:r>
            <a:endParaRPr lang="hr-HR" dirty="0" smtClean="0"/>
          </a:p>
          <a:p>
            <a:r>
              <a:rPr lang="vi-VN" dirty="0" smtClean="0"/>
              <a:t> </a:t>
            </a:r>
            <a:r>
              <a:rPr lang="vi-VN" dirty="0"/>
              <a:t>Proizvodni proces imitira prirodnu aktivnost vulkana - otopljeni kamen raspršuje se zračnim ventilatorima u vlakna kamene </a:t>
            </a:r>
            <a:r>
              <a:rPr lang="vi-VN" dirty="0" smtClean="0"/>
              <a:t>vune</a:t>
            </a:r>
            <a:endParaRPr lang="vi-VN" dirty="0"/>
          </a:p>
          <a:p>
            <a:r>
              <a:rPr lang="vi-VN" dirty="0"/>
              <a:t>Podrazumijeva se da svaka izolacija toplinski izolira pa tako i ROCKWOOL kamena </a:t>
            </a:r>
            <a:r>
              <a:rPr lang="vi-VN" dirty="0" smtClean="0"/>
              <a:t>vuna</a:t>
            </a:r>
            <a:endParaRPr lang="hr-HR" dirty="0" smtClean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8529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/>
              <a:t/>
            </a:r>
            <a:br>
              <a:rPr lang="vi-VN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88640"/>
            <a:ext cx="7239000" cy="6267096"/>
          </a:xfrm>
        </p:spPr>
        <p:txBody>
          <a:bodyPr>
            <a:normAutofit/>
          </a:bodyPr>
          <a:lstStyle/>
          <a:p>
            <a:r>
              <a:rPr lang="hr-HR" dirty="0" smtClean="0"/>
              <a:t>P</a:t>
            </a:r>
            <a:r>
              <a:rPr lang="vi-VN" dirty="0" smtClean="0"/>
              <a:t>ored </a:t>
            </a:r>
            <a:r>
              <a:rPr lang="vi-VN" dirty="0"/>
              <a:t>toplinske izolacije kamena vuna pruža dodatne prednosti</a:t>
            </a:r>
            <a:r>
              <a:rPr lang="vi-VN" dirty="0" smtClean="0"/>
              <a:t>:</a:t>
            </a: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r>
              <a:rPr lang="hr-HR" cap="all" dirty="0"/>
              <a:t>ZAŠTITA LJUDI I IMOVINE OD POŽARA</a:t>
            </a:r>
          </a:p>
          <a:p>
            <a:r>
              <a:rPr lang="hr-HR" cap="all" dirty="0"/>
              <a:t>ZAŠTITA OD BUKE</a:t>
            </a:r>
          </a:p>
          <a:p>
            <a:r>
              <a:rPr lang="hr-HR" cap="all" dirty="0"/>
              <a:t>DUGOTRAJNOST</a:t>
            </a:r>
          </a:p>
          <a:p>
            <a:r>
              <a:rPr lang="hr-HR" cap="all" dirty="0"/>
              <a:t>PAROPROPUSNOST</a:t>
            </a:r>
          </a:p>
          <a:p>
            <a:r>
              <a:rPr lang="hr-HR" dirty="0" smtClean="0"/>
              <a:t>Zbog </a:t>
            </a:r>
            <a:r>
              <a:rPr lang="hr-HR" dirty="0" err="1"/>
              <a:t>paropropusnosti</a:t>
            </a:r>
            <a:r>
              <a:rPr lang="hr-HR" dirty="0"/>
              <a:t> slobodan je prolaz vodene pare u zidovima što sprječava kondenzaciju pa je u prostoru izuzetno zdrava i ugodna </a:t>
            </a:r>
            <a:r>
              <a:rPr lang="hr-HR" dirty="0" smtClean="0"/>
              <a:t>mikroklima</a:t>
            </a:r>
          </a:p>
          <a:p>
            <a:r>
              <a:rPr lang="hr-HR" cap="all" dirty="0"/>
              <a:t>ZAŠTITA OKOLIŠA I </a:t>
            </a:r>
            <a:r>
              <a:rPr lang="hr-HR" cap="all" dirty="0" smtClean="0"/>
              <a:t>ODRŽIVOST</a:t>
            </a:r>
          </a:p>
          <a:p>
            <a:r>
              <a:rPr lang="vi-VN" b="1" dirty="0"/>
              <a:t>Niski troškovi grijanja i hlađenja</a:t>
            </a:r>
          </a:p>
          <a:p>
            <a:endParaRPr lang="hr-HR" cap="all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2497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Primjena kamene vune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ROCKWOOL kamena vuna primjenjuje se kao </a:t>
            </a:r>
            <a:r>
              <a:rPr lang="hr-HR" b="1" dirty="0">
                <a:solidFill>
                  <a:srgbClr val="FF0000"/>
                </a:solidFill>
              </a:rPr>
              <a:t>protupožarna, zvučna i toplinska izolacija </a:t>
            </a:r>
            <a:r>
              <a:rPr lang="hr-HR" dirty="0"/>
              <a:t>u </a:t>
            </a:r>
            <a:r>
              <a:rPr lang="hr-HR" u="sng" dirty="0"/>
              <a:t>svim</a:t>
            </a:r>
            <a:r>
              <a:rPr lang="hr-HR" dirty="0"/>
              <a:t> dijelovima konstrukcije </a:t>
            </a:r>
            <a:r>
              <a:rPr lang="hr-HR" dirty="0" smtClean="0"/>
              <a:t>zgrade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3926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Izolacija ravnog krova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/>
              <a:t>ROCKWOOL kamena vuna koristi se kao toplinska, zvučna i protupožarna izolacija ravnih krovova gdje je hidroizolacijska membrana iznad toplinske </a:t>
            </a:r>
            <a:r>
              <a:rPr lang="vi-VN" dirty="0" smtClean="0"/>
              <a:t>izolacije</a:t>
            </a:r>
            <a:endParaRPr lang="hr-HR" dirty="0" smtClean="0"/>
          </a:p>
          <a:p>
            <a:r>
              <a:rPr lang="vi-VN" dirty="0" smtClean="0"/>
              <a:t> </a:t>
            </a:r>
            <a:r>
              <a:rPr lang="vi-VN" dirty="0"/>
              <a:t>Prilagođena je za sve vrste membrana, kao npr. PVC, TPO, bitumen i </a:t>
            </a:r>
            <a:r>
              <a:rPr lang="vi-VN" dirty="0" smtClean="0"/>
              <a:t>druge</a:t>
            </a:r>
            <a:endParaRPr lang="hr-HR" dirty="0"/>
          </a:p>
          <a:p>
            <a:r>
              <a:rPr lang="vi-VN" dirty="0" smtClean="0"/>
              <a:t> </a:t>
            </a:r>
            <a:r>
              <a:rPr lang="vi-VN" dirty="0"/>
              <a:t>U ponudi za ravni krov </a:t>
            </a:r>
            <a:r>
              <a:rPr lang="vi-VN" dirty="0" smtClean="0"/>
              <a:t> </a:t>
            </a:r>
            <a:r>
              <a:rPr lang="vi-VN" dirty="0"/>
              <a:t>jedinstvene </a:t>
            </a:r>
            <a:r>
              <a:rPr lang="hr-HR" dirty="0" smtClean="0"/>
              <a:t>su </a:t>
            </a:r>
            <a:r>
              <a:rPr lang="vi-VN" dirty="0" smtClean="0"/>
              <a:t>na </a:t>
            </a:r>
            <a:r>
              <a:rPr lang="vi-VN" dirty="0"/>
              <a:t>tržištu </a:t>
            </a:r>
            <a:r>
              <a:rPr lang="vi-VN" u="sng" dirty="0"/>
              <a:t>dvoslojne izolacijske ploče</a:t>
            </a:r>
            <a:endParaRPr lang="hr-HR" u="sng" dirty="0"/>
          </a:p>
        </p:txBody>
      </p:sp>
      <p:pic>
        <p:nvPicPr>
          <p:cNvPr id="6146" name="Picture 2" descr="http://www.rockwool.hr/files/RW-HR/Photos/About%20Us/AU-FRI-130x1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229200"/>
            <a:ext cx="1289329" cy="99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28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izolacija fasada- kontaktnih i ventiliranih 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ROCKWOOL kamena vuna odlična je protupožarna i zvučna izolacija za svaku </a:t>
            </a:r>
            <a:r>
              <a:rPr lang="hr-HR" dirty="0" smtClean="0"/>
              <a:t>fasadu</a:t>
            </a:r>
          </a:p>
          <a:p>
            <a:r>
              <a:rPr lang="hr-HR" dirty="0" smtClean="0"/>
              <a:t>Postoje različiti proizvodi </a:t>
            </a:r>
            <a:r>
              <a:rPr lang="hr-HR" dirty="0"/>
              <a:t>za kontaktne fasadne sustave (ETICS) te za ventilirane fasade</a:t>
            </a:r>
            <a:endParaRPr lang="hr-HR" dirty="0" smtClean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9218" name="Picture 2" descr="http://www.rockwool.hr/files/RW-HR/Photos/About%20Us/AU-EWI-130x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09120"/>
            <a:ext cx="1906896" cy="143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68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Izolacija za suhu gradnju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Primjena ROCKWOOL kamene vune unutar ovog segmenta odnosi se na izoliranje pregradnih zidova, potkrovlja, kosih krovova te </a:t>
            </a:r>
            <a:r>
              <a:rPr lang="hr-HR" dirty="0" smtClean="0"/>
              <a:t>podova</a:t>
            </a:r>
          </a:p>
          <a:p>
            <a:endParaRPr lang="hr-HR" dirty="0"/>
          </a:p>
          <a:p>
            <a:r>
              <a:rPr lang="hr-HR" dirty="0"/>
              <a:t> Glavne prednosti ROCKWOOL kamene vune u ovom segmentu su apsorpcija zvuka te zaštita od požara</a:t>
            </a:r>
          </a:p>
        </p:txBody>
      </p:sp>
      <p:pic>
        <p:nvPicPr>
          <p:cNvPr id="10242" name="Picture 2" descr="http://www.rockwool.hr/files/RW-HR/Photos/About%20Us/AU-GBI-130x1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085184"/>
            <a:ext cx="1068050" cy="90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66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Izolacija za grijanje, hlađenje i ventilaciju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/>
              <a:t>ROCKWOOL kamena vuna primjenjuje se za izolaciju različitih vrsta cijevi i kanala za ventilaciju, grijanje i </a:t>
            </a:r>
            <a:r>
              <a:rPr lang="vi-VN" dirty="0" smtClean="0"/>
              <a:t>hlađenje</a:t>
            </a:r>
            <a:endParaRPr lang="hr-HR" dirty="0" smtClean="0"/>
          </a:p>
          <a:p>
            <a:endParaRPr lang="hr-HR" dirty="0"/>
          </a:p>
          <a:p>
            <a:r>
              <a:rPr lang="vi-VN" dirty="0" smtClean="0"/>
              <a:t> </a:t>
            </a:r>
            <a:r>
              <a:rPr lang="vi-VN" dirty="0"/>
              <a:t>U tom segmentu uvijek se radi o izoliranju cijevi visokih temperatura, a kamena vuna ima talište iznad </a:t>
            </a:r>
            <a:r>
              <a:rPr lang="vi-VN" dirty="0" smtClean="0"/>
              <a:t>1000°C</a:t>
            </a:r>
            <a:endParaRPr lang="hr-HR" dirty="0"/>
          </a:p>
        </p:txBody>
      </p:sp>
      <p:pic>
        <p:nvPicPr>
          <p:cNvPr id="11266" name="Picture 2" descr="http://www.rockwool.hr/files/RW-HR/Photos/About%20Us/AU-HVAC-130x1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157192"/>
            <a:ext cx="122413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90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Naš posjet započeo je predavanjem</a:t>
            </a:r>
            <a:endParaRPr lang="hr-HR" dirty="0"/>
          </a:p>
        </p:txBody>
      </p:sp>
      <p:pic>
        <p:nvPicPr>
          <p:cNvPr id="2050" name="Picture 2" descr="C:\Users\Nevenka\Desktop\izlet istra\rockwool slike\IMG_52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38078" cy="462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02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Podijeljeni smo u dvije grupe</a:t>
            </a:r>
            <a:endParaRPr lang="hr-HR" dirty="0"/>
          </a:p>
        </p:txBody>
      </p:sp>
      <p:pic>
        <p:nvPicPr>
          <p:cNvPr id="3074" name="Picture 2" descr="C:\Users\Nevenka\Desktop\izlet istra\rockwool slike\IMG_52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0" y="573722"/>
            <a:ext cx="10160000" cy="570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Nevenka\Desktop\izlet istra\rockwool slike\IMG_52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573722"/>
            <a:ext cx="10928769" cy="614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5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U pogonu</a:t>
            </a:r>
            <a:endParaRPr lang="hr-HR" dirty="0"/>
          </a:p>
        </p:txBody>
      </p:sp>
      <p:pic>
        <p:nvPicPr>
          <p:cNvPr id="4098" name="Picture 2" descr="C:\Users\Nevenka\Desktop\izlet istra\rockwool slike\IMG_5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0" y="836712"/>
            <a:ext cx="10160000" cy="570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Nevenka\Desktop\izlet istra\rockwool slike\IMG_52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0" y="836712"/>
            <a:ext cx="10160000" cy="570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Nevenka\Desktop\izlet istra\rockwool slike\IMG_52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971" y="836712"/>
            <a:ext cx="10160000" cy="570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67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Teme:</a:t>
            </a:r>
          </a:p>
          <a:p>
            <a:endParaRPr lang="hr-HR" dirty="0"/>
          </a:p>
          <a:p>
            <a:r>
              <a:rPr lang="hr-HR" dirty="0" smtClean="0"/>
              <a:t>Tvornica kamene vune </a:t>
            </a:r>
            <a:r>
              <a:rPr lang="hr-HR" dirty="0" err="1" smtClean="0"/>
              <a:t>Rockwool</a:t>
            </a:r>
            <a:endParaRPr lang="hr-HR" dirty="0" smtClean="0"/>
          </a:p>
          <a:p>
            <a:r>
              <a:rPr lang="hr-HR" dirty="0" smtClean="0"/>
              <a:t>Labin</a:t>
            </a:r>
            <a:endParaRPr lang="hr-HR" dirty="0" smtClean="0"/>
          </a:p>
          <a:p>
            <a:r>
              <a:rPr lang="hr-HR" dirty="0" smtClean="0"/>
              <a:t>Poreč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6579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122" name="Picture 2" descr="C:\Users\Nevenka\Desktop\izlet istra\rockwool slike\IMG_52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0" y="836712"/>
            <a:ext cx="10160000" cy="570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Nevenka\Desktop\izlet istra\rockwool slike\IMG_52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0" y="836712"/>
            <a:ext cx="10160000" cy="570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Nevenka\Desktop\izlet istra\rockwool slike\IMG_52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0" y="831602"/>
            <a:ext cx="10160000" cy="570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87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6146" name="Picture 2" descr="C:\Users\Nevenka\Desktop\izlet istra\rockwool slike\IMG_52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98885"/>
            <a:ext cx="7239000" cy="406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83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labin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Labin je jedan od tipičnih gradića kontinentalne Istre</a:t>
            </a:r>
          </a:p>
          <a:p>
            <a:endParaRPr lang="hr-HR" dirty="0"/>
          </a:p>
          <a:p>
            <a:r>
              <a:rPr lang="hr-HR" dirty="0"/>
              <a:t>U</a:t>
            </a:r>
            <a:r>
              <a:rPr lang="hr-HR" dirty="0" smtClean="0"/>
              <a:t>daljen je svega 3 </a:t>
            </a:r>
            <a:r>
              <a:rPr lang="hr-HR" dirty="0"/>
              <a:t>km od mora, a 5 km od turističkog naselja </a:t>
            </a:r>
            <a:r>
              <a:rPr lang="hr-HR" dirty="0" err="1"/>
              <a:t>Rapca</a:t>
            </a:r>
            <a:r>
              <a:rPr lang="hr-HR" dirty="0"/>
              <a:t> na istočnoj obali </a:t>
            </a:r>
            <a:r>
              <a:rPr lang="hr-HR" dirty="0" smtClean="0"/>
              <a:t>Istre</a:t>
            </a:r>
          </a:p>
          <a:p>
            <a:endParaRPr lang="hr-HR" dirty="0"/>
          </a:p>
          <a:p>
            <a:r>
              <a:rPr lang="hr-HR" dirty="0" smtClean="0"/>
              <a:t>Na </a:t>
            </a:r>
            <a:r>
              <a:rPr lang="hr-HR" dirty="0"/>
              <a:t>brežuljku je smješten Stari Grad, a drugi dio grada poznat je pod nazivom </a:t>
            </a:r>
            <a:r>
              <a:rPr lang="hr-HR" dirty="0" err="1"/>
              <a:t>Podlabin</a:t>
            </a:r>
            <a:r>
              <a:rPr lang="hr-HR" dirty="0"/>
              <a:t> (prvotno nastao kao rudarsko naselje 30-tih godina prošlog stoljeća</a:t>
            </a:r>
            <a:r>
              <a:rPr lang="hr-HR" dirty="0" smtClean="0"/>
              <a:t>)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6719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r-HR" dirty="0"/>
              <a:t>Više od 400 godina u Labinu i okolici odvijala se intenzivna rudarska </a:t>
            </a:r>
            <a:r>
              <a:rPr lang="hr-HR" dirty="0" smtClean="0"/>
              <a:t>djelatnost</a:t>
            </a:r>
          </a:p>
          <a:p>
            <a:r>
              <a:rPr lang="hr-HR" dirty="0" smtClean="0"/>
              <a:t>Rudnici </a:t>
            </a:r>
            <a:r>
              <a:rPr lang="hr-HR" dirty="0"/>
              <a:t>su dugo bili kralježnica labinskog </a:t>
            </a:r>
            <a:r>
              <a:rPr lang="hr-HR" dirty="0" smtClean="0"/>
              <a:t>gospodarstva</a:t>
            </a:r>
          </a:p>
          <a:p>
            <a:r>
              <a:rPr lang="hr-HR" dirty="0" smtClean="0"/>
              <a:t>Rudnik </a:t>
            </a:r>
            <a:r>
              <a:rPr lang="hr-HR" dirty="0"/>
              <a:t>u Labinu prestao je s radom 1988. godine, nakon čega je nastupila višegodišnja kriza u labinskom gospodarstvu koje je u velikoj mjeri ovisilo o rudarstvu, a koje je potpuno ugašeno </a:t>
            </a:r>
            <a:r>
              <a:rPr lang="hr-HR" dirty="0" smtClean="0"/>
              <a:t> </a:t>
            </a:r>
          </a:p>
          <a:p>
            <a:r>
              <a:rPr lang="hr-HR" dirty="0" smtClean="0"/>
              <a:t>Labin </a:t>
            </a:r>
            <a:r>
              <a:rPr lang="hr-HR" dirty="0"/>
              <a:t>se okrenuo prema malom i srednjem poduzetništvu te otvaranju gospodarskih </a:t>
            </a:r>
            <a:r>
              <a:rPr lang="hr-HR" dirty="0" smtClean="0"/>
              <a:t>zona</a:t>
            </a:r>
          </a:p>
          <a:p>
            <a:r>
              <a:rPr lang="hr-HR" dirty="0" smtClean="0"/>
              <a:t>Danas </a:t>
            </a:r>
            <a:r>
              <a:rPr lang="hr-HR" dirty="0"/>
              <a:t>je Labin drugi najveći izvoznik u Istri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613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 smtClean="0"/>
              <a:t>Razgledali smo znamenitosti Labina:</a:t>
            </a:r>
          </a:p>
          <a:p>
            <a:endParaRPr lang="hr-HR" dirty="0" smtClean="0"/>
          </a:p>
          <a:p>
            <a:r>
              <a:rPr lang="hr-HR" dirty="0"/>
              <a:t>O</a:t>
            </a:r>
            <a:r>
              <a:rPr lang="vi-VN" dirty="0" smtClean="0"/>
              <a:t>stat</a:t>
            </a:r>
            <a:r>
              <a:rPr lang="hr-HR" dirty="0" err="1" smtClean="0"/>
              <a:t>ke</a:t>
            </a:r>
            <a:r>
              <a:rPr lang="vi-VN" dirty="0" smtClean="0"/>
              <a:t> </a:t>
            </a:r>
            <a:r>
              <a:rPr lang="vi-VN" dirty="0"/>
              <a:t>crkve sv. Justa iz </a:t>
            </a:r>
            <a:r>
              <a:rPr lang="vi-VN" dirty="0" smtClean="0"/>
              <a:t>IX.stoljeća</a:t>
            </a:r>
            <a:r>
              <a:rPr lang="hr-HR" dirty="0" smtClean="0"/>
              <a:t> </a:t>
            </a:r>
            <a:r>
              <a:rPr lang="vi-VN" dirty="0" smtClean="0"/>
              <a:t>te ostat</a:t>
            </a:r>
            <a:r>
              <a:rPr lang="hr-HR" dirty="0" err="1" smtClean="0"/>
              <a:t>ke</a:t>
            </a:r>
            <a:r>
              <a:rPr lang="vi-VN" dirty="0" smtClean="0"/>
              <a:t> </a:t>
            </a:r>
            <a:r>
              <a:rPr lang="vi-VN" dirty="0"/>
              <a:t>župne crkve iz </a:t>
            </a:r>
            <a:r>
              <a:rPr lang="vi-VN" dirty="0" smtClean="0"/>
              <a:t>XI.stoljeća</a:t>
            </a:r>
            <a:endParaRPr lang="hr-HR" dirty="0" smtClean="0"/>
          </a:p>
          <a:p>
            <a:r>
              <a:rPr lang="vi-VN" dirty="0" smtClean="0"/>
              <a:t>Narodni </a:t>
            </a:r>
            <a:r>
              <a:rPr lang="vi-VN" dirty="0"/>
              <a:t>muzej </a:t>
            </a:r>
            <a:r>
              <a:rPr lang="vi-VN" dirty="0" smtClean="0"/>
              <a:t>Labinštine s </a:t>
            </a:r>
            <a:r>
              <a:rPr lang="vi-VN" dirty="0"/>
              <a:t>bogatom arheološkom, etnografskom i kulturnopovijesnom zbirkom. </a:t>
            </a:r>
            <a:endParaRPr lang="hr-HR" dirty="0" smtClean="0"/>
          </a:p>
          <a:p>
            <a:r>
              <a:rPr lang="vi-VN" dirty="0" smtClean="0"/>
              <a:t>Župn</a:t>
            </a:r>
            <a:r>
              <a:rPr lang="hr-HR" dirty="0" smtClean="0"/>
              <a:t>u</a:t>
            </a:r>
            <a:r>
              <a:rPr lang="vi-VN" dirty="0" smtClean="0"/>
              <a:t> crkv</a:t>
            </a:r>
            <a:r>
              <a:rPr lang="hr-HR" dirty="0" smtClean="0"/>
              <a:t>u</a:t>
            </a:r>
            <a:r>
              <a:rPr lang="vi-VN" dirty="0" smtClean="0"/>
              <a:t> </a:t>
            </a:r>
            <a:r>
              <a:rPr lang="vi-VN" dirty="0"/>
              <a:t>sv. </a:t>
            </a:r>
            <a:r>
              <a:rPr lang="vi-VN" dirty="0" smtClean="0"/>
              <a:t>Marije</a:t>
            </a:r>
            <a:endParaRPr lang="hr-HR" dirty="0" smtClean="0"/>
          </a:p>
          <a:p>
            <a:r>
              <a:rPr lang="hr-HR" dirty="0"/>
              <a:t>G</a:t>
            </a:r>
            <a:r>
              <a:rPr lang="vi-VN" dirty="0" smtClean="0"/>
              <a:t>radska </a:t>
            </a:r>
            <a:r>
              <a:rPr lang="vi-VN" dirty="0"/>
              <a:t>vrata sv. Flora iz 1646. </a:t>
            </a:r>
            <a:endParaRPr lang="hr-HR" dirty="0" smtClean="0"/>
          </a:p>
          <a:p>
            <a:r>
              <a:rPr lang="vi-VN" dirty="0" smtClean="0"/>
              <a:t>Glavni trg </a:t>
            </a:r>
            <a:r>
              <a:rPr lang="hr-HR" dirty="0" smtClean="0"/>
              <a:t>kojim </a:t>
            </a:r>
            <a:r>
              <a:rPr lang="vi-VN" dirty="0" smtClean="0"/>
              <a:t>dominira </a:t>
            </a:r>
            <a:r>
              <a:rPr lang="vi-VN" dirty="0"/>
              <a:t>lođa (gradska loža) iz </a:t>
            </a:r>
            <a:r>
              <a:rPr lang="vi-VN" dirty="0" smtClean="0"/>
              <a:t>XVII.stoljeća</a:t>
            </a:r>
            <a:endParaRPr lang="hr-HR" dirty="0" smtClean="0"/>
          </a:p>
          <a:p>
            <a:r>
              <a:rPr lang="hr-HR" dirty="0"/>
              <a:t>G</a:t>
            </a:r>
            <a:r>
              <a:rPr lang="vi-VN" dirty="0" smtClean="0"/>
              <a:t>radsk</a:t>
            </a:r>
            <a:r>
              <a:rPr lang="hr-HR" dirty="0" smtClean="0"/>
              <a:t>u</a:t>
            </a:r>
            <a:r>
              <a:rPr lang="vi-VN" dirty="0" smtClean="0"/>
              <a:t> palač</a:t>
            </a:r>
            <a:r>
              <a:rPr lang="hr-HR" dirty="0" smtClean="0"/>
              <a:t>u</a:t>
            </a:r>
            <a:r>
              <a:rPr lang="vi-VN" dirty="0" smtClean="0"/>
              <a:t> </a:t>
            </a:r>
            <a:r>
              <a:rPr lang="vi-VN" dirty="0"/>
              <a:t>izgrađena 1900. gdje je danas gradska </a:t>
            </a:r>
            <a:r>
              <a:rPr lang="vi-VN" dirty="0" smtClean="0"/>
              <a:t>uprava</a:t>
            </a:r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326863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195" name="Picture 3" descr="C:\Users\Nevenka\Desktop\Nova mapa\20161019_1036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8185215" cy="613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Nevenka\Desktop\Nova mapa\20161019_1036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7600" y="-11315700"/>
            <a:ext cx="8388096" cy="62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Nevenka\Desktop\Nova mapa\20161019_1036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83" y="260648"/>
            <a:ext cx="8350364" cy="626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05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218" name="Picture 2" descr="C:\Users\Nevenka\Desktop\Nova mapa\20161019_1038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860837" cy="589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Nevenka\Desktop\Nova mapa\20161019_1038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97649"/>
            <a:ext cx="7860862" cy="589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Nevenka\Desktop\Nova mapa\20161019_1039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7650"/>
            <a:ext cx="8352907" cy="626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65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42" name="Picture 2" descr="C:\Users\Nevenka\Desktop\Nova mapa\20161019_1044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Nevenka\Desktop\Nova mapa\20161019_1044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12676"/>
            <a:ext cx="72008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83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poreč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vi-VN" dirty="0"/>
              <a:t>Grad, koji je star gotovo dvije tisuće godina, nalazi se u luci koju od mora štiti otočić Sveti </a:t>
            </a:r>
            <a:r>
              <a:rPr lang="vi-VN" dirty="0" smtClean="0"/>
              <a:t>Nikola</a:t>
            </a:r>
            <a:endParaRPr lang="hr-HR" dirty="0" smtClean="0"/>
          </a:p>
          <a:p>
            <a:r>
              <a:rPr lang="vi-VN" dirty="0" smtClean="0"/>
              <a:t>Od </a:t>
            </a:r>
            <a:r>
              <a:rPr lang="vi-VN" dirty="0"/>
              <a:t>oko 10.500 stanovnika grada, većina živi u </a:t>
            </a:r>
            <a:r>
              <a:rPr lang="vi-VN" dirty="0" smtClean="0"/>
              <a:t>predgrađima </a:t>
            </a:r>
            <a:endParaRPr lang="hr-HR" dirty="0" smtClean="0"/>
          </a:p>
          <a:p>
            <a:r>
              <a:rPr lang="vi-VN" dirty="0" smtClean="0"/>
              <a:t>Porečka </a:t>
            </a:r>
            <a:r>
              <a:rPr lang="vi-VN" dirty="0"/>
              <a:t>općina ima ukupno oko 20.000 </a:t>
            </a:r>
            <a:r>
              <a:rPr lang="vi-VN" dirty="0" smtClean="0"/>
              <a:t>stanovnika</a:t>
            </a:r>
            <a:endParaRPr lang="hr-HR" dirty="0" smtClean="0"/>
          </a:p>
        </p:txBody>
      </p:sp>
      <p:pic>
        <p:nvPicPr>
          <p:cNvPr id="5122" name="Picture 2" descr="Slikovni rezultat za poreč ob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36912"/>
            <a:ext cx="5000625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likovni rezultat za poreč sveti niko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109791" cy="423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44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Porečka regija ili </a:t>
            </a:r>
            <a:r>
              <a:rPr lang="hr-HR" i="1" dirty="0" err="1"/>
              <a:t>Poreština</a:t>
            </a:r>
            <a:r>
              <a:rPr lang="hr-HR" dirty="0"/>
              <a:t> pokriva 142 km², s obalom dugom 37 </a:t>
            </a:r>
            <a:r>
              <a:rPr lang="hr-HR" dirty="0" smtClean="0"/>
              <a:t>km</a:t>
            </a:r>
            <a:endParaRPr lang="hr-HR" dirty="0"/>
          </a:p>
        </p:txBody>
      </p:sp>
      <p:pic>
        <p:nvPicPr>
          <p:cNvPr id="16387" name="Picture 3" descr="C:\Users\Nevenka\Desktop\Nova mapa\20161019_1629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9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Labin- </a:t>
            </a:r>
            <a:r>
              <a:rPr lang="hr-HR" dirty="0" err="1" smtClean="0"/>
              <a:t>Potpićan</a:t>
            </a:r>
            <a:r>
              <a:rPr lang="hr-HR" dirty="0" smtClean="0"/>
              <a:t>- Poreč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775"/>
            <a:ext cx="48006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1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vi-VN" dirty="0"/>
              <a:t>Klima je vrlo blaga, bez ljetnih sparina. Kolovoz je najtopliji mjesec s prosječno 30°C i niskom vlagom, a </a:t>
            </a:r>
            <a:r>
              <a:rPr lang="vi-VN" dirty="0" smtClean="0"/>
              <a:t>siječanj</a:t>
            </a:r>
            <a:r>
              <a:rPr lang="hr-HR" dirty="0" smtClean="0"/>
              <a:t> </a:t>
            </a:r>
            <a:r>
              <a:rPr lang="vi-VN" dirty="0" smtClean="0"/>
              <a:t>najhladiji</a:t>
            </a:r>
            <a:r>
              <a:rPr lang="vi-VN" dirty="0"/>
              <a:t>, s prosječno </a:t>
            </a:r>
            <a:r>
              <a:rPr lang="vi-VN" dirty="0" smtClean="0"/>
              <a:t>5°C</a:t>
            </a:r>
            <a:endParaRPr lang="hr-HR" dirty="0" smtClean="0"/>
          </a:p>
          <a:p>
            <a:r>
              <a:rPr lang="vi-VN" dirty="0" smtClean="0"/>
              <a:t>Grad </a:t>
            </a:r>
            <a:r>
              <a:rPr lang="vi-VN" dirty="0"/>
              <a:t>ima više od 3850 sunčanih sati u godini, što je u prosjeku više od 10 sati sunca na ljetni </a:t>
            </a:r>
            <a:r>
              <a:rPr lang="vi-VN" dirty="0" smtClean="0"/>
              <a:t>dan</a:t>
            </a:r>
            <a:endParaRPr lang="hr-HR" dirty="0" smtClean="0"/>
          </a:p>
          <a:p>
            <a:r>
              <a:rPr lang="vi-VN" dirty="0" smtClean="0"/>
              <a:t>Temperatura </a:t>
            </a:r>
            <a:r>
              <a:rPr lang="vi-VN" dirty="0"/>
              <a:t>mora može se podići do 28°C, što je više od temperatura u južnoj </a:t>
            </a:r>
            <a:r>
              <a:rPr lang="vi-VN" dirty="0" smtClean="0"/>
              <a:t>Hrvatskoj</a:t>
            </a:r>
            <a:endParaRPr lang="hr-HR" dirty="0" smtClean="0"/>
          </a:p>
          <a:p>
            <a:r>
              <a:rPr lang="vi-VN" dirty="0" smtClean="0"/>
              <a:t>Prosječne </a:t>
            </a:r>
            <a:r>
              <a:rPr lang="vi-VN" dirty="0"/>
              <a:t>godišnje padaline od 920 mm ravnomjerno su raspoređene tijekom </a:t>
            </a:r>
            <a:r>
              <a:rPr lang="vi-VN" dirty="0" smtClean="0"/>
              <a:t>godine</a:t>
            </a:r>
            <a:endParaRPr lang="hr-HR" dirty="0" smtClean="0"/>
          </a:p>
          <a:p>
            <a:r>
              <a:rPr lang="vi-VN" dirty="0" smtClean="0"/>
              <a:t>U </a:t>
            </a:r>
            <a:r>
              <a:rPr lang="vi-VN" dirty="0"/>
              <a:t>Poreču puše bura sa sjevera i zimi donosi hladno i sunčano </a:t>
            </a:r>
            <a:r>
              <a:rPr lang="vi-VN" dirty="0" smtClean="0"/>
              <a:t>vrijeme</a:t>
            </a:r>
            <a:r>
              <a:rPr lang="hr-HR" dirty="0" smtClean="0"/>
              <a:t>;</a:t>
            </a:r>
            <a:r>
              <a:rPr lang="vi-VN" dirty="0"/>
              <a:t> jugo, topli vjetar koji s juga donosi kišu, te maestral, ljetni povjetarac koji puše s mora na </a:t>
            </a:r>
            <a:r>
              <a:rPr lang="vi-VN" dirty="0" smtClean="0"/>
              <a:t>kopno</a:t>
            </a:r>
            <a:endParaRPr lang="hr-HR" dirty="0"/>
          </a:p>
        </p:txBody>
      </p:sp>
      <p:pic>
        <p:nvPicPr>
          <p:cNvPr id="7170" name="Picture 2" descr="Slikovni rezultat za poreč turistička zajedn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89" y="3501008"/>
            <a:ext cx="8105775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Nevenka\Desktop\Nova mapa\20161019_163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42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U blizini se nalazi špilja </a:t>
            </a:r>
            <a:r>
              <a:rPr lang="hr-HR" dirty="0" err="1"/>
              <a:t>Baredine</a:t>
            </a:r>
            <a:r>
              <a:rPr lang="hr-HR" dirty="0"/>
              <a:t>, jedini otvoreni geološki spomenik u </a:t>
            </a:r>
            <a:r>
              <a:rPr lang="hr-HR" dirty="0" smtClean="0"/>
              <a:t>Istri</a:t>
            </a:r>
          </a:p>
          <a:p>
            <a:endParaRPr lang="hr-HR" dirty="0"/>
          </a:p>
          <a:p>
            <a:endParaRPr lang="hr-HR" dirty="0" smtClean="0"/>
          </a:p>
          <a:p>
            <a:r>
              <a:rPr lang="hr-HR" dirty="0" err="1" smtClean="0"/>
              <a:t>Limski</a:t>
            </a:r>
            <a:r>
              <a:rPr lang="hr-HR" dirty="0" smtClean="0"/>
              <a:t> </a:t>
            </a:r>
            <a:r>
              <a:rPr lang="hr-HR" dirty="0"/>
              <a:t>kanal </a:t>
            </a:r>
            <a:r>
              <a:rPr lang="hr-HR" dirty="0" smtClean="0"/>
              <a:t>je morski</a:t>
            </a:r>
            <a:r>
              <a:rPr lang="hr-HR" dirty="0"/>
              <a:t> zaljev poput fjorda koji ulazi u unutrašnjost 12 km, a nastao je zbog djelovanja rijeke </a:t>
            </a:r>
            <a:r>
              <a:rPr lang="hr-HR" dirty="0" err="1" smtClean="0"/>
              <a:t>Pazinčice</a:t>
            </a:r>
            <a:endParaRPr lang="hr-HR" dirty="0" smtClean="0"/>
          </a:p>
          <a:p>
            <a:r>
              <a:rPr lang="hr-HR" dirty="0" smtClean="0"/>
              <a:t>U </a:t>
            </a:r>
            <a:r>
              <a:rPr lang="hr-HR" dirty="0"/>
              <a:t>njemu se ponekad nalaze gromade kvarca koje izloži djelovanje </a:t>
            </a:r>
            <a:r>
              <a:rPr lang="hr-HR" dirty="0" smtClean="0"/>
              <a:t>mora</a:t>
            </a:r>
            <a:endParaRPr lang="hr-HR" dirty="0"/>
          </a:p>
        </p:txBody>
      </p:sp>
      <p:pic>
        <p:nvPicPr>
          <p:cNvPr id="4098" name="Picture 2" descr="Slikovni rezultat za poreč  spilja baredi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980728"/>
            <a:ext cx="259457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likovni rezultat za poreč  limski ka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36912"/>
            <a:ext cx="6987012" cy="466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11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vi-VN" dirty="0"/>
              <a:t>Stari je grad sačuvao raspored ulica starorimskog </a:t>
            </a:r>
            <a:r>
              <a:rPr lang="vi-VN" dirty="0" smtClean="0"/>
              <a:t>castruma</a:t>
            </a:r>
            <a:endParaRPr lang="hr-HR" dirty="0" smtClean="0"/>
          </a:p>
          <a:p>
            <a:r>
              <a:rPr lang="vi-VN" dirty="0" smtClean="0"/>
              <a:t>Glavne </a:t>
            </a:r>
            <a:r>
              <a:rPr lang="vi-VN" dirty="0"/>
              <a:t>su ulice </a:t>
            </a:r>
            <a:r>
              <a:rPr lang="vi-VN" i="1" dirty="0"/>
              <a:t>Dekumanus</a:t>
            </a:r>
            <a:r>
              <a:rPr lang="vi-VN" dirty="0"/>
              <a:t> i </a:t>
            </a:r>
            <a:r>
              <a:rPr lang="vi-VN" i="1" dirty="0"/>
              <a:t>Cardo Maximus</a:t>
            </a:r>
            <a:r>
              <a:rPr lang="vi-VN" dirty="0"/>
              <a:t> još sačuvane u izvornom drevnom </a:t>
            </a:r>
            <a:r>
              <a:rPr lang="vi-VN" dirty="0" smtClean="0"/>
              <a:t>obliku</a:t>
            </a:r>
            <a:endParaRPr lang="hr-HR" dirty="0" smtClean="0"/>
          </a:p>
          <a:p>
            <a:r>
              <a:rPr lang="vi-VN" i="1" dirty="0" smtClean="0"/>
              <a:t>Marafor</a:t>
            </a:r>
            <a:r>
              <a:rPr lang="vi-VN" dirty="0"/>
              <a:t> je bio rimski trg (forum) s dva </a:t>
            </a:r>
            <a:r>
              <a:rPr lang="vi-VN" dirty="0" smtClean="0"/>
              <a:t>hrama</a:t>
            </a:r>
            <a:endParaRPr lang="hr-HR" dirty="0" smtClean="0"/>
          </a:p>
          <a:p>
            <a:r>
              <a:rPr lang="vi-VN" dirty="0" smtClean="0"/>
              <a:t>Jedan </a:t>
            </a:r>
            <a:r>
              <a:rPr lang="vi-VN" dirty="0"/>
              <a:t>od njih, podignut u 1. stoljeću, posvećen </a:t>
            </a:r>
            <a:r>
              <a:rPr lang="vi-VN" dirty="0" smtClean="0"/>
              <a:t>je</a:t>
            </a:r>
            <a:r>
              <a:rPr lang="hr-HR" dirty="0" smtClean="0"/>
              <a:t> </a:t>
            </a:r>
            <a:r>
              <a:rPr lang="vi-VN" dirty="0" smtClean="0"/>
              <a:t>rimskom bogu</a:t>
            </a:r>
            <a:r>
              <a:rPr lang="hr-HR" dirty="0"/>
              <a:t> </a:t>
            </a:r>
            <a:r>
              <a:rPr lang="vi-VN" dirty="0" smtClean="0"/>
              <a:t>Neptunu</a:t>
            </a:r>
            <a:r>
              <a:rPr lang="vi-VN" dirty="0"/>
              <a:t>, širok je 30 m, a dug 11 m. </a:t>
            </a:r>
            <a:endParaRPr lang="hr-HR" dirty="0"/>
          </a:p>
        </p:txBody>
      </p:sp>
      <p:pic>
        <p:nvPicPr>
          <p:cNvPr id="3074" name="Picture 2" descr="Slikovni rezultat za poreč cardo dekumanus for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7598576" cy="481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likovni rezultat za poreč  maraf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likovni rezultat za poreč  card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959968"/>
            <a:ext cx="9994612" cy="526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Nevenka\Desktop\Nova mapa\20161019_150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1641"/>
            <a:ext cx="8100392" cy="607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11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vi-VN" dirty="0"/>
              <a:t>Sačuvano je par kuća iz romaničkog razdoblja (</a:t>
            </a:r>
            <a:r>
              <a:rPr lang="vi-VN" i="1" dirty="0"/>
              <a:t>Romanička kuća</a:t>
            </a:r>
            <a:r>
              <a:rPr lang="vi-VN" dirty="0"/>
              <a:t> na Maraforu), kao i nekoliko divnih mletačkih gotičkih </a:t>
            </a:r>
            <a:r>
              <a:rPr lang="vi-VN" dirty="0" smtClean="0"/>
              <a:t>palača</a:t>
            </a:r>
            <a:endParaRPr lang="hr-HR" dirty="0" smtClean="0"/>
          </a:p>
          <a:p>
            <a:r>
              <a:rPr lang="vi-VN" i="1" dirty="0" smtClean="0"/>
              <a:t>Istarska sabornica</a:t>
            </a:r>
            <a:r>
              <a:rPr lang="vi-VN" dirty="0" smtClean="0"/>
              <a:t>,</a:t>
            </a:r>
            <a:r>
              <a:rPr lang="hr-HR" dirty="0" smtClean="0"/>
              <a:t>  </a:t>
            </a:r>
            <a:r>
              <a:rPr lang="vi-VN" dirty="0" smtClean="0"/>
              <a:t>izvorno</a:t>
            </a:r>
            <a:r>
              <a:rPr lang="vi-VN" dirty="0"/>
              <a:t> franjevačka gotička crkva iz </a:t>
            </a:r>
            <a:r>
              <a:rPr lang="vi-VN" dirty="0" smtClean="0"/>
              <a:t>1</a:t>
            </a:r>
            <a:r>
              <a:rPr lang="hr-HR" dirty="0" smtClean="0"/>
              <a:t>3.</a:t>
            </a:r>
            <a:r>
              <a:rPr lang="vi-VN" dirty="0" smtClean="0"/>
              <a:t> </a:t>
            </a:r>
            <a:r>
              <a:rPr lang="vi-VN" dirty="0"/>
              <a:t>stoljeća, preuređena je u baroknom stilu u 18. </a:t>
            </a:r>
            <a:r>
              <a:rPr lang="vi-VN" dirty="0" smtClean="0"/>
              <a:t>stoljeću</a:t>
            </a:r>
            <a:endParaRPr lang="vi-VN" dirty="0"/>
          </a:p>
          <a:p>
            <a:endParaRPr lang="hr-HR" dirty="0"/>
          </a:p>
        </p:txBody>
      </p:sp>
      <p:pic>
        <p:nvPicPr>
          <p:cNvPr id="2050" name="Picture 2" descr="Slikovni rezultat za poreč istarska saborn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1467544"/>
            <a:ext cx="7587208" cy="1011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likovni rezultat za poreč istarska saborn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60848"/>
            <a:ext cx="627308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likovni rezultat za poreč  card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369" y="-8092280"/>
            <a:ext cx="8383742" cy="442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Nevenka\Desktop\Nova mapa\20161019_1503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20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/>
              <a:t>Kompleks </a:t>
            </a:r>
            <a:r>
              <a:rPr lang="vi-VN" i="1" dirty="0"/>
              <a:t>Eufrazijeve bazilike</a:t>
            </a:r>
            <a:r>
              <a:rPr lang="vi-VN" dirty="0"/>
              <a:t> iz 5. stoljeća, koji je na mjestu izvorne crkve prvi put proširen u 6. stoljeću pod Bizantom </a:t>
            </a:r>
            <a:r>
              <a:rPr lang="vi-VN" dirty="0" smtClean="0"/>
              <a:t>i</a:t>
            </a:r>
            <a:r>
              <a:rPr lang="hr-HR" dirty="0" smtClean="0"/>
              <a:t> </a:t>
            </a:r>
            <a:r>
              <a:rPr lang="vi-VN" dirty="0" smtClean="0"/>
              <a:t>biskupom</a:t>
            </a:r>
            <a:r>
              <a:rPr lang="vi-VN" dirty="0"/>
              <a:t> Eufrazijem, predstavlja najvažniji i najvrjedniji kulturni spomenik Poreča, a UNESCO ju je 1997. zaštitio kao spomenik svjetske </a:t>
            </a:r>
            <a:r>
              <a:rPr lang="vi-VN" dirty="0" smtClean="0"/>
              <a:t>baštine</a:t>
            </a:r>
            <a:endParaRPr lang="hr-HR" dirty="0" smtClean="0"/>
          </a:p>
          <a:p>
            <a:endParaRPr lang="hr-HR" dirty="0"/>
          </a:p>
          <a:p>
            <a:endParaRPr lang="vi-VN" dirty="0"/>
          </a:p>
          <a:p>
            <a:r>
              <a:rPr lang="vi-VN" dirty="0"/>
              <a:t>Grad je bio opasan obrambenim zidinama od 12. do 19. </a:t>
            </a:r>
            <a:r>
              <a:rPr lang="vi-VN" dirty="0" smtClean="0"/>
              <a:t>stoljeća</a:t>
            </a:r>
            <a:endParaRPr lang="vi-VN" dirty="0"/>
          </a:p>
          <a:p>
            <a:endParaRPr lang="hr-HR" dirty="0"/>
          </a:p>
        </p:txBody>
      </p:sp>
      <p:pic>
        <p:nvPicPr>
          <p:cNvPr id="1026" name="Picture 2" descr="https://upload.wikimedia.org/wikipedia/commons/thumb/d/d4/Croatia_Porec_Euphrasius_Basilika_BW_2014-10-08_11-13-28.jpg/800px-Croatia_Porec_Euphrasius_Basilika_BW_2014-10-08_11-13-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-2115616"/>
            <a:ext cx="6442860" cy="937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e/ed/EuphrasiusBasilika.jpg/800px-EuphrasiusBasili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747464"/>
            <a:ext cx="6176093" cy="825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Nevenka\Desktop\Nova mapa\20161019_1507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29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4338" name="Picture 2" descr="C:\Users\Nevenka\Desktop\Nova mapa\20161019_1509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7956376" cy="596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Nevenka\Desktop\Nova mapa\20161019_1507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49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Tvornica kamene vune </a:t>
            </a:r>
            <a:r>
              <a:rPr lang="hr-HR" b="0" i="1" dirty="0" err="1" smtClean="0"/>
              <a:t>rockwool</a:t>
            </a:r>
            <a:endParaRPr lang="hr-HR" b="0" i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Nalazi se u mjestu </a:t>
            </a:r>
            <a:r>
              <a:rPr lang="hr-HR" dirty="0" err="1" smtClean="0"/>
              <a:t>Potpićan</a:t>
            </a:r>
            <a:endParaRPr lang="hr-HR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3455"/>
            <a:ext cx="6609246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16" y="0"/>
            <a:ext cx="4833633" cy="708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34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Tvornica </a:t>
            </a:r>
            <a:r>
              <a:rPr lang="hr-HR" i="1" dirty="0" err="1" smtClean="0"/>
              <a:t>rockwool</a:t>
            </a:r>
            <a:endParaRPr lang="hr-HR" i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vi-VN" dirty="0"/>
              <a:t>Vrijednost ukupne investicije </a:t>
            </a:r>
            <a:r>
              <a:rPr lang="vi-VN" dirty="0" smtClean="0"/>
              <a:t>iznosi</a:t>
            </a:r>
            <a:r>
              <a:rPr lang="hr-HR" dirty="0" err="1" smtClean="0"/>
              <a:t>la</a:t>
            </a:r>
            <a:r>
              <a:rPr lang="hr-HR" dirty="0" smtClean="0"/>
              <a:t> je</a:t>
            </a:r>
            <a:r>
              <a:rPr lang="vi-VN" dirty="0" smtClean="0"/>
              <a:t> </a:t>
            </a:r>
            <a:r>
              <a:rPr lang="vi-VN" dirty="0"/>
              <a:t>više od </a:t>
            </a:r>
            <a:r>
              <a:rPr lang="vi-VN" b="1" dirty="0"/>
              <a:t>100 milijuna </a:t>
            </a:r>
            <a:r>
              <a:rPr lang="vi-VN" b="1" dirty="0" smtClean="0"/>
              <a:t>EUR</a:t>
            </a:r>
            <a:r>
              <a:rPr lang="hr-HR" b="1" dirty="0" smtClean="0"/>
              <a:t>- a</a:t>
            </a:r>
            <a:endParaRPr lang="vi-VN" b="1" dirty="0"/>
          </a:p>
          <a:p>
            <a:r>
              <a:rPr lang="vi-VN" dirty="0"/>
              <a:t>Gradnja tvornice započela je u kolovozu 2006. </a:t>
            </a:r>
            <a:r>
              <a:rPr lang="vi-VN" dirty="0" smtClean="0"/>
              <a:t>g</a:t>
            </a:r>
            <a:r>
              <a:rPr lang="hr-HR" dirty="0" smtClean="0"/>
              <a:t>.</a:t>
            </a:r>
            <a:endParaRPr lang="vi-VN" dirty="0"/>
          </a:p>
          <a:p>
            <a:r>
              <a:rPr lang="vi-VN" dirty="0" smtClean="0"/>
              <a:t>Tvornica </a:t>
            </a:r>
            <a:r>
              <a:rPr lang="vi-VN" dirty="0"/>
              <a:t>se prostire na gotovo </a:t>
            </a:r>
            <a:r>
              <a:rPr lang="vi-VN" u="sng" dirty="0"/>
              <a:t>50 hektara </a:t>
            </a:r>
            <a:r>
              <a:rPr lang="vi-VN" dirty="0"/>
              <a:t>unutar poduzetničke zone </a:t>
            </a:r>
            <a:r>
              <a:rPr lang="vi-VN" dirty="0" smtClean="0"/>
              <a:t>Pićan1</a:t>
            </a:r>
            <a:endParaRPr lang="vi-VN" dirty="0"/>
          </a:p>
          <a:p>
            <a:r>
              <a:rPr lang="vi-VN" dirty="0"/>
              <a:t>Zaposleno je oko 140 radnika od čega </a:t>
            </a:r>
            <a:r>
              <a:rPr lang="vi-VN" b="1" dirty="0"/>
              <a:t>trećina</a:t>
            </a:r>
            <a:r>
              <a:rPr lang="vi-VN" dirty="0"/>
              <a:t> s fakultetskim </a:t>
            </a:r>
            <a:r>
              <a:rPr lang="vi-VN" dirty="0" smtClean="0"/>
              <a:t>obrazovanjem</a:t>
            </a:r>
            <a:endParaRPr lang="vi-VN" dirty="0"/>
          </a:p>
          <a:p>
            <a:r>
              <a:rPr lang="vi-VN" dirty="0"/>
              <a:t>Godišnji kapacitet tvornice iznosi </a:t>
            </a:r>
            <a:r>
              <a:rPr lang="vi-VN" b="1" dirty="0">
                <a:solidFill>
                  <a:srgbClr val="FF0000"/>
                </a:solidFill>
              </a:rPr>
              <a:t>120.000 tona kamene </a:t>
            </a:r>
            <a:r>
              <a:rPr lang="vi-VN" b="1" dirty="0" smtClean="0">
                <a:solidFill>
                  <a:srgbClr val="FF0000"/>
                </a:solidFill>
              </a:rPr>
              <a:t>vune</a:t>
            </a:r>
            <a:endParaRPr lang="vi-VN" b="1" dirty="0">
              <a:solidFill>
                <a:srgbClr val="FF0000"/>
              </a:solidFill>
            </a:endParaRPr>
          </a:p>
          <a:p>
            <a:r>
              <a:rPr lang="vi-VN" dirty="0"/>
              <a:t>U tvornici je izgrađena jedna proizvodna </a:t>
            </a:r>
            <a:r>
              <a:rPr lang="vi-VN" dirty="0" smtClean="0"/>
              <a:t>linija</a:t>
            </a:r>
            <a:endParaRPr lang="vi-VN" dirty="0"/>
          </a:p>
          <a:p>
            <a:r>
              <a:rPr lang="vi-VN" dirty="0" smtClean="0"/>
              <a:t>Tvornica </a:t>
            </a:r>
            <a:r>
              <a:rPr lang="vi-VN" dirty="0"/>
              <a:t>službeno otvorena 26.6.2012. </a:t>
            </a:r>
            <a:r>
              <a:rPr lang="vi-VN" dirty="0" smtClean="0"/>
              <a:t>g</a:t>
            </a:r>
            <a:r>
              <a:rPr lang="hr-HR" dirty="0" smtClean="0"/>
              <a:t>.</a:t>
            </a:r>
            <a:endParaRPr lang="vi-VN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1350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122" name="Picture 2" descr="Slikovni rezultat za rockwool tvorn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36912"/>
            <a:ext cx="6981644" cy="238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likovni rezultat za rockwool tvorn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41" y="476672"/>
            <a:ext cx="7488391" cy="498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83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Zaštita okoliša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r-HR" dirty="0"/>
              <a:t>ROCKWOOL je društveno odgovorna tvrtka kojoj su zaštita ljudskog zdravlja i okoliša </a:t>
            </a:r>
            <a:r>
              <a:rPr lang="hr-HR" dirty="0" smtClean="0"/>
              <a:t>prioriteti</a:t>
            </a:r>
          </a:p>
          <a:p>
            <a:r>
              <a:rPr lang="hr-HR" dirty="0" smtClean="0"/>
              <a:t> </a:t>
            </a:r>
            <a:r>
              <a:rPr lang="hr-HR" dirty="0"/>
              <a:t>Od ukupno 27 tvornica u Europi ROCKWOOL ima njih 20, od kojih se neke nalaze u samom središtu grada, i neke proizvode kamenu vunu više od 50 </a:t>
            </a:r>
            <a:r>
              <a:rPr lang="hr-HR" dirty="0" smtClean="0"/>
              <a:t>godina</a:t>
            </a:r>
          </a:p>
          <a:p>
            <a:r>
              <a:rPr lang="hr-HR" dirty="0" smtClean="0"/>
              <a:t>Upravo </a:t>
            </a:r>
            <a:r>
              <a:rPr lang="hr-HR" dirty="0"/>
              <a:t>je to najbolja potvrda </a:t>
            </a:r>
            <a:r>
              <a:rPr lang="hr-HR" dirty="0" smtClean="0"/>
              <a:t>da </a:t>
            </a:r>
            <a:r>
              <a:rPr lang="hr-HR" dirty="0"/>
              <a:t>tvornice zadovoljavaju visoke ekološke standarde i vode veliku brigu o zaštiti zdravlja </a:t>
            </a:r>
            <a:r>
              <a:rPr lang="hr-HR" dirty="0" smtClean="0"/>
              <a:t>ljudi</a:t>
            </a:r>
          </a:p>
          <a:p>
            <a:r>
              <a:rPr lang="hr-HR" dirty="0" smtClean="0"/>
              <a:t>Osim </a:t>
            </a:r>
            <a:r>
              <a:rPr lang="hr-HR" dirty="0"/>
              <a:t>u Europi, ROCKWOOL svoje tvornice ima i u Kanadi, Maleziji, Kini, </a:t>
            </a:r>
            <a:r>
              <a:rPr lang="hr-HR" dirty="0" smtClean="0"/>
              <a:t>Indiji, </a:t>
            </a:r>
            <a:r>
              <a:rPr lang="hr-HR" dirty="0"/>
              <a:t>a upravo se gradi nova tvornica u </a:t>
            </a:r>
            <a:r>
              <a:rPr lang="hr-HR" dirty="0" smtClean="0"/>
              <a:t>USA</a:t>
            </a:r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9314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U okolici tvornice mjeri se kvaliteta zraka koja mora ostati u najvišoj kategoriji –</a:t>
            </a:r>
            <a:r>
              <a:rPr lang="hr-HR" b="1" dirty="0">
                <a:solidFill>
                  <a:srgbClr val="FF0000"/>
                </a:solidFill>
              </a:rPr>
              <a:t> 1. </a:t>
            </a:r>
            <a:r>
              <a:rPr lang="hr-HR" dirty="0"/>
              <a:t>– što znači da je zrak čist i siguran i za ljude s alergijama</a:t>
            </a:r>
          </a:p>
        </p:txBody>
      </p:sp>
    </p:spTree>
    <p:extLst>
      <p:ext uri="{BB962C8B-B14F-4D97-AF65-F5344CB8AC3E}">
        <p14:creationId xmlns:p14="http://schemas.microsoft.com/office/powerpoint/2010/main" val="148464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Od kamena do kamene vune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hlinkClick r:id="rId2"/>
              </a:rPr>
              <a:t>https://</a:t>
            </a:r>
            <a:r>
              <a:rPr lang="hr-HR" dirty="0" smtClean="0">
                <a:hlinkClick r:id="rId2"/>
              </a:rPr>
              <a:t>www.youtube.com/watch?v=fFUIhoeblik</a:t>
            </a:r>
            <a:endParaRPr lang="hr-HR" dirty="0" smtClean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5520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gatstvo">
  <a:themeElements>
    <a:clrScheme name="Bogatstvo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Bogatstvo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ogatstvo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321</TotalTime>
  <Words>657</Words>
  <Application>Microsoft Office PowerPoint</Application>
  <PresentationFormat>Prikaz na zaslonu (4:3)</PresentationFormat>
  <Paragraphs>103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35</vt:i4>
      </vt:variant>
    </vt:vector>
  </HeadingPairs>
  <TitlesOfParts>
    <vt:vector size="36" baseType="lpstr">
      <vt:lpstr>Bogatstvo</vt:lpstr>
      <vt:lpstr>Izlet u Istru</vt:lpstr>
      <vt:lpstr>PowerPointova prezentacija</vt:lpstr>
      <vt:lpstr>Labin- Potpićan- Poreč</vt:lpstr>
      <vt:lpstr>Tvornica kamene vune rockwool</vt:lpstr>
      <vt:lpstr>Tvornica rockwool</vt:lpstr>
      <vt:lpstr>PowerPointova prezentacija</vt:lpstr>
      <vt:lpstr>Zaštita okoliša</vt:lpstr>
      <vt:lpstr>PowerPointova prezentacija</vt:lpstr>
      <vt:lpstr>Od kamena do kamene vune</vt:lpstr>
      <vt:lpstr>Karakteristike kamene vune</vt:lpstr>
      <vt:lpstr> </vt:lpstr>
      <vt:lpstr>Primjena kamene vune</vt:lpstr>
      <vt:lpstr>Izolacija ravnog krova</vt:lpstr>
      <vt:lpstr>izolacija fasada- kontaktnih i ventiliranih </vt:lpstr>
      <vt:lpstr>Izolacija za suhu gradnju</vt:lpstr>
      <vt:lpstr>Izolacija za grijanje, hlađenje i ventilaciju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labin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poreč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Izlet u Istru</dc:title>
  <dc:creator>Nevenka</dc:creator>
  <cp:lastModifiedBy>Nevenka</cp:lastModifiedBy>
  <cp:revision>16</cp:revision>
  <dcterms:created xsi:type="dcterms:W3CDTF">2016-10-14T15:58:16Z</dcterms:created>
  <dcterms:modified xsi:type="dcterms:W3CDTF">2016-10-20T15:27:13Z</dcterms:modified>
</cp:coreProperties>
</file>